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58" r:id="rId5"/>
    <p:sldId id="260" r:id="rId6"/>
    <p:sldId id="261" r:id="rId7"/>
    <p:sldId id="262" r:id="rId8"/>
    <p:sldId id="263" r:id="rId9"/>
    <p:sldId id="265" r:id="rId10"/>
    <p:sldId id="264" r:id="rId11"/>
    <p:sldId id="266" r:id="rId12"/>
    <p:sldId id="268" r:id="rId13"/>
    <p:sldId id="269" r:id="rId14"/>
    <p:sldId id="270" r:id="rId15"/>
    <p:sldId id="271" r:id="rId16"/>
    <p:sldId id="272" r:id="rId17"/>
    <p:sldId id="273" r:id="rId18"/>
    <p:sldId id="274" r:id="rId19"/>
    <p:sldId id="275" r:id="rId20"/>
    <p:sldId id="276" r:id="rId21"/>
    <p:sldId id="267"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61" d="100"/>
          <a:sy n="61"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11/20/2019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11/20/2019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11/20/2019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11/20/2019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11/20/2019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11/20/2019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11/20/2019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Civil society</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48561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civil society impact democracy?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50578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descr="Image result for ngos around world map&quo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0790" y="101664"/>
            <a:ext cx="9997418" cy="64074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7645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civil society</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745051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Pluralism</a:t>
            </a:r>
            <a:endParaRPr lang="en-US" dirty="0"/>
          </a:p>
        </p:txBody>
      </p:sp>
      <p:sp>
        <p:nvSpPr>
          <p:cNvPr id="3" name="Content Placeholder 2"/>
          <p:cNvSpPr>
            <a:spLocks noGrp="1"/>
          </p:cNvSpPr>
          <p:nvPr>
            <p:ph idx="1"/>
          </p:nvPr>
        </p:nvSpPr>
        <p:spPr/>
        <p:txBody>
          <a:bodyPr/>
          <a:lstStyle/>
          <a:p>
            <a:r>
              <a:rPr lang="en-US" dirty="0" smtClean="0"/>
              <a:t>Many organizations</a:t>
            </a:r>
          </a:p>
          <a:p>
            <a:r>
              <a:rPr lang="en-US" dirty="0" smtClean="0"/>
              <a:t>Freedom to join and lobby</a:t>
            </a:r>
          </a:p>
          <a:p>
            <a:r>
              <a:rPr lang="en-US" dirty="0" smtClean="0"/>
              <a:t>Compete to win influence or access to government</a:t>
            </a:r>
          </a:p>
          <a:p>
            <a:r>
              <a:rPr lang="en-US" dirty="0" smtClean="0"/>
              <a:t>Represent wide range of population</a:t>
            </a:r>
            <a:endParaRPr lang="en-US" dirty="0"/>
          </a:p>
        </p:txBody>
      </p:sp>
    </p:spTree>
    <p:extLst>
      <p:ext uri="{BB962C8B-B14F-4D97-AF65-F5344CB8AC3E}">
        <p14:creationId xmlns:p14="http://schemas.microsoft.com/office/powerpoint/2010/main" val="4283818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Patron-</a:t>
            </a:r>
            <a:r>
              <a:rPr lang="en-US" dirty="0" err="1" smtClean="0"/>
              <a:t>clientism</a:t>
            </a:r>
            <a:endParaRPr lang="en-US" dirty="0"/>
          </a:p>
        </p:txBody>
      </p:sp>
      <p:sp>
        <p:nvSpPr>
          <p:cNvPr id="3" name="Content Placeholder 2"/>
          <p:cNvSpPr>
            <a:spLocks noGrp="1"/>
          </p:cNvSpPr>
          <p:nvPr>
            <p:ph idx="1"/>
          </p:nvPr>
        </p:nvSpPr>
        <p:spPr/>
        <p:txBody>
          <a:bodyPr/>
          <a:lstStyle/>
          <a:p>
            <a:r>
              <a:rPr lang="en-US" dirty="0" smtClean="0"/>
              <a:t>Focus on leader-follower in favor exchange system</a:t>
            </a:r>
          </a:p>
          <a:p>
            <a:r>
              <a:rPr lang="en-US" dirty="0" smtClean="0"/>
              <a:t>Indicative of corrupt regimes (bribes) </a:t>
            </a:r>
          </a:p>
          <a:p>
            <a:r>
              <a:rPr lang="en-US" dirty="0" smtClean="0"/>
              <a:t>Rarely insist on legal separation laws</a:t>
            </a:r>
          </a:p>
          <a:p>
            <a:pPr lvl="1"/>
            <a:r>
              <a:rPr lang="en-US" dirty="0" smtClean="0"/>
              <a:t>Conflict of interest rules</a:t>
            </a:r>
          </a:p>
          <a:p>
            <a:pPr lvl="1"/>
            <a:r>
              <a:rPr lang="en-US" dirty="0" smtClean="0"/>
              <a:t>Open, competitive contracts</a:t>
            </a:r>
          </a:p>
          <a:p>
            <a:pPr lvl="1"/>
            <a:r>
              <a:rPr lang="en-US" dirty="0" smtClean="0"/>
              <a:t>Anti-nepotism laws</a:t>
            </a:r>
          </a:p>
          <a:p>
            <a:r>
              <a:rPr lang="en-US" dirty="0" smtClean="0"/>
              <a:t>Usually imbedded in culture</a:t>
            </a:r>
            <a:endParaRPr lang="en-US" dirty="0"/>
          </a:p>
        </p:txBody>
      </p:sp>
    </p:spTree>
    <p:extLst>
      <p:ext uri="{BB962C8B-B14F-4D97-AF65-F5344CB8AC3E}">
        <p14:creationId xmlns:p14="http://schemas.microsoft.com/office/powerpoint/2010/main" val="2674172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corporatism</a:t>
            </a:r>
            <a:endParaRPr lang="en-US" dirty="0"/>
          </a:p>
        </p:txBody>
      </p:sp>
      <p:sp>
        <p:nvSpPr>
          <p:cNvPr id="3" name="Content Placeholder 2"/>
          <p:cNvSpPr>
            <a:spLocks noGrp="1"/>
          </p:cNvSpPr>
          <p:nvPr>
            <p:ph idx="1"/>
          </p:nvPr>
        </p:nvSpPr>
        <p:spPr/>
        <p:txBody>
          <a:bodyPr/>
          <a:lstStyle/>
          <a:p>
            <a:r>
              <a:rPr lang="en-US" dirty="0" smtClean="0"/>
              <a:t>State supports movements (directly or indirectly)</a:t>
            </a:r>
          </a:p>
          <a:p>
            <a:r>
              <a:rPr lang="en-US" dirty="0" smtClean="0"/>
              <a:t>Businesses support movements (directly or indirectly)</a:t>
            </a:r>
          </a:p>
          <a:p>
            <a:r>
              <a:rPr lang="en-US" dirty="0" smtClean="0"/>
              <a:t>State involved in governance/approval of actions</a:t>
            </a:r>
          </a:p>
          <a:p>
            <a:endParaRPr lang="en-US" dirty="0"/>
          </a:p>
        </p:txBody>
      </p:sp>
    </p:spTree>
    <p:extLst>
      <p:ext uri="{BB962C8B-B14F-4D97-AF65-F5344CB8AC3E}">
        <p14:creationId xmlns:p14="http://schemas.microsoft.com/office/powerpoint/2010/main" val="2189160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49518"/>
            <a:ext cx="8610600" cy="1293028"/>
          </a:xfrm>
        </p:spPr>
        <p:txBody>
          <a:bodyPr>
            <a:normAutofit fontScale="90000"/>
          </a:bodyPr>
          <a:lstStyle/>
          <a:p>
            <a:r>
              <a:rPr lang="en-US" dirty="0" smtClean="0"/>
              <a:t>China</a:t>
            </a:r>
            <a:br>
              <a:rPr lang="en-US" dirty="0" smtClean="0"/>
            </a:br>
            <a:r>
              <a:rPr lang="en-US" dirty="0" smtClean="0"/>
              <a:t>corporatism &amp; Patron-</a:t>
            </a:r>
            <a:r>
              <a:rPr lang="en-US" dirty="0" err="1" smtClean="0"/>
              <a:t>clientism</a:t>
            </a:r>
            <a:endParaRPr lang="en-US" dirty="0"/>
          </a:p>
        </p:txBody>
      </p:sp>
      <p:sp>
        <p:nvSpPr>
          <p:cNvPr id="3" name="Content Placeholder 2"/>
          <p:cNvSpPr>
            <a:spLocks noGrp="1"/>
          </p:cNvSpPr>
          <p:nvPr>
            <p:ph idx="1"/>
          </p:nvPr>
        </p:nvSpPr>
        <p:spPr>
          <a:xfrm>
            <a:off x="685800" y="1529255"/>
            <a:ext cx="10820400" cy="5328745"/>
          </a:xfrm>
        </p:spPr>
        <p:txBody>
          <a:bodyPr>
            <a:normAutofit fontScale="92500"/>
          </a:bodyPr>
          <a:lstStyle/>
          <a:p>
            <a:r>
              <a:rPr lang="en-US" dirty="0" smtClean="0"/>
              <a:t>China used to be way more pluralist than it is now.</a:t>
            </a:r>
          </a:p>
          <a:p>
            <a:r>
              <a:rPr lang="en-US" dirty="0" smtClean="0"/>
              <a:t>2012 over a million NGOs (many not registered)—since then there has been a rapid decrease in NGOs and the freedom they have from the government</a:t>
            </a:r>
          </a:p>
          <a:p>
            <a:r>
              <a:rPr lang="en-US" dirty="0" smtClean="0"/>
              <a:t>Government consolidating power in the name of “streamlining for efficiency”</a:t>
            </a:r>
          </a:p>
          <a:p>
            <a:r>
              <a:rPr lang="en-US" dirty="0" smtClean="0"/>
              <a:t>Severe crack down on NGOs especially related to human rights</a:t>
            </a:r>
          </a:p>
          <a:p>
            <a:r>
              <a:rPr lang="en-US" dirty="0" smtClean="0"/>
              <a:t>Citizenship score is incorporating civil society participation (right v wrong NGOs)</a:t>
            </a:r>
          </a:p>
          <a:p>
            <a:r>
              <a:rPr lang="en-US" dirty="0" smtClean="0"/>
              <a:t>Foreign NGOs are under public safety—lots of laws to make NGOs in China difficult</a:t>
            </a:r>
          </a:p>
          <a:p>
            <a:r>
              <a:rPr lang="en-US" dirty="0" smtClean="0"/>
              <a:t>Rule by law—They follow the law so word by word—they passed the charity law that look like more transparency, but really more government control</a:t>
            </a:r>
          </a:p>
          <a:p>
            <a:r>
              <a:rPr lang="en-US" dirty="0" smtClean="0"/>
              <a:t>Chinese government tells NGOs what to do—they are </a:t>
            </a:r>
            <a:r>
              <a:rPr lang="en-US" dirty="0" err="1" smtClean="0"/>
              <a:t>Gos</a:t>
            </a:r>
            <a:endParaRPr lang="en-US" dirty="0" smtClean="0"/>
          </a:p>
          <a:p>
            <a:r>
              <a:rPr lang="en-US" dirty="0" smtClean="0"/>
              <a:t>Bottom-up civil society doesn’t exist—top down machinations stunted growth of civil society</a:t>
            </a:r>
          </a:p>
          <a:p>
            <a:r>
              <a:rPr lang="en-US" dirty="0" smtClean="0"/>
              <a:t>Lots of focus on CCP approval and leader</a:t>
            </a:r>
          </a:p>
          <a:p>
            <a:endParaRPr lang="en-US" dirty="0"/>
          </a:p>
        </p:txBody>
      </p:sp>
    </p:spTree>
    <p:extLst>
      <p:ext uri="{BB962C8B-B14F-4D97-AF65-F5344CB8AC3E}">
        <p14:creationId xmlns:p14="http://schemas.microsoft.com/office/powerpoint/2010/main" val="15953319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2972" y="748608"/>
            <a:ext cx="8610600" cy="1293028"/>
          </a:xfrm>
        </p:spPr>
        <p:txBody>
          <a:bodyPr/>
          <a:lstStyle/>
          <a:p>
            <a:r>
              <a:rPr lang="en-US" dirty="0" smtClean="0"/>
              <a:t>Great Britain</a:t>
            </a:r>
            <a:br>
              <a:rPr lang="en-US" dirty="0" smtClean="0"/>
            </a:br>
            <a:r>
              <a:rPr lang="en-US" dirty="0" smtClean="0"/>
              <a:t>pluralism</a:t>
            </a:r>
            <a:endParaRPr lang="en-US" dirty="0"/>
          </a:p>
        </p:txBody>
      </p:sp>
      <p:sp>
        <p:nvSpPr>
          <p:cNvPr id="3" name="Content Placeholder 2"/>
          <p:cNvSpPr>
            <a:spLocks noGrp="1"/>
          </p:cNvSpPr>
          <p:nvPr>
            <p:ph idx="1"/>
          </p:nvPr>
        </p:nvSpPr>
        <p:spPr>
          <a:xfrm>
            <a:off x="685800" y="1876098"/>
            <a:ext cx="10820400" cy="4342588"/>
          </a:xfrm>
        </p:spPr>
        <p:txBody>
          <a:bodyPr/>
          <a:lstStyle/>
          <a:p>
            <a:r>
              <a:rPr lang="en-US" dirty="0" smtClean="0"/>
              <a:t>There are a lot of charities, unions, trusts, etc. (millions of members)</a:t>
            </a:r>
          </a:p>
          <a:p>
            <a:r>
              <a:rPr lang="en-US" dirty="0" smtClean="0"/>
              <a:t>Known for human rights and discourse on rights</a:t>
            </a:r>
          </a:p>
          <a:p>
            <a:r>
              <a:rPr lang="en-US" dirty="0" smtClean="0"/>
              <a:t>Lots of charities and rights-autism etc. </a:t>
            </a:r>
          </a:p>
          <a:p>
            <a:r>
              <a:rPr lang="en-US" dirty="0" smtClean="0"/>
              <a:t>Free to join</a:t>
            </a:r>
          </a:p>
          <a:p>
            <a:r>
              <a:rPr lang="en-US" dirty="0" smtClean="0"/>
              <a:t>Many unique perspectives represented (youth, educators, women’s groups)</a:t>
            </a:r>
          </a:p>
          <a:p>
            <a:r>
              <a:rPr lang="en-US" dirty="0" smtClean="0"/>
              <a:t>Passed lobbying act—charities have to register if they spend certain amount influencing voters before elections</a:t>
            </a:r>
          </a:p>
          <a:p>
            <a:r>
              <a:rPr lang="en-US" dirty="0" smtClean="0"/>
              <a:t>Pretty clear pluralism….</a:t>
            </a:r>
          </a:p>
          <a:p>
            <a:endParaRPr lang="en-US" dirty="0" smtClean="0"/>
          </a:p>
        </p:txBody>
      </p:sp>
    </p:spTree>
    <p:extLst>
      <p:ext uri="{BB962C8B-B14F-4D97-AF65-F5344CB8AC3E}">
        <p14:creationId xmlns:p14="http://schemas.microsoft.com/office/powerpoint/2010/main" val="4210707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149518"/>
            <a:ext cx="8610600" cy="1293028"/>
          </a:xfrm>
        </p:spPr>
        <p:txBody>
          <a:bodyPr>
            <a:normAutofit fontScale="90000"/>
          </a:bodyPr>
          <a:lstStyle/>
          <a:p>
            <a:r>
              <a:rPr lang="en-US" dirty="0" smtClean="0"/>
              <a:t>Nigeria</a:t>
            </a:r>
            <a:br>
              <a:rPr lang="en-US" dirty="0" smtClean="0"/>
            </a:br>
            <a:r>
              <a:rPr lang="en-US" dirty="0" smtClean="0"/>
              <a:t>pluralism with some corporatism-</a:t>
            </a:r>
            <a:r>
              <a:rPr lang="en-US" dirty="0" err="1" smtClean="0"/>
              <a:t>ish</a:t>
            </a:r>
            <a:r>
              <a:rPr lang="en-US" dirty="0" smtClean="0"/>
              <a:t> movement</a:t>
            </a:r>
            <a:endParaRPr lang="en-US" dirty="0"/>
          </a:p>
        </p:txBody>
      </p:sp>
      <p:sp>
        <p:nvSpPr>
          <p:cNvPr id="3" name="Content Placeholder 2"/>
          <p:cNvSpPr>
            <a:spLocks noGrp="1"/>
          </p:cNvSpPr>
          <p:nvPr>
            <p:ph idx="1"/>
          </p:nvPr>
        </p:nvSpPr>
        <p:spPr>
          <a:xfrm>
            <a:off x="685800" y="1718442"/>
            <a:ext cx="10820400" cy="4500244"/>
          </a:xfrm>
        </p:spPr>
        <p:txBody>
          <a:bodyPr>
            <a:normAutofit lnSpcReduction="10000"/>
          </a:bodyPr>
          <a:lstStyle/>
          <a:p>
            <a:r>
              <a:rPr lang="en-US" dirty="0" smtClean="0"/>
              <a:t>Current bill to restrict NGO freedom (being protested </a:t>
            </a:r>
            <a:r>
              <a:rPr lang="en-US" dirty="0" err="1" smtClean="0"/>
              <a:t>etc</a:t>
            </a:r>
            <a:r>
              <a:rPr lang="en-US" dirty="0" smtClean="0"/>
              <a:t>)</a:t>
            </a:r>
          </a:p>
          <a:p>
            <a:pPr lvl="1"/>
            <a:r>
              <a:rPr lang="en-US" dirty="0" smtClean="0"/>
              <a:t>Would require registration with government</a:t>
            </a:r>
          </a:p>
          <a:p>
            <a:pPr lvl="1"/>
            <a:r>
              <a:rPr lang="en-US" dirty="0" smtClean="0"/>
              <a:t>Would allow government to deny registration (</a:t>
            </a:r>
            <a:r>
              <a:rPr lang="en-US" dirty="0" err="1" smtClean="0"/>
              <a:t>ie</a:t>
            </a:r>
            <a:r>
              <a:rPr lang="en-US" dirty="0" smtClean="0"/>
              <a:t>. No anti-corruption NGOs)</a:t>
            </a:r>
          </a:p>
          <a:p>
            <a:pPr lvl="1"/>
            <a:r>
              <a:rPr lang="en-US" dirty="0" smtClean="0"/>
              <a:t>Would require government approval of certain activities</a:t>
            </a:r>
          </a:p>
          <a:p>
            <a:pPr lvl="1"/>
            <a:r>
              <a:rPr lang="en-US" dirty="0" smtClean="0"/>
              <a:t>Would have to report all finances to government</a:t>
            </a:r>
          </a:p>
          <a:p>
            <a:r>
              <a:rPr lang="en-US" dirty="0" smtClean="0"/>
              <a:t>Biggest organization of NGOs—network of Nigerian NGOs (2400) to promote cooperation and government recognition</a:t>
            </a:r>
          </a:p>
          <a:p>
            <a:r>
              <a:rPr lang="en-US" dirty="0" smtClean="0"/>
              <a:t>NGOs protected and listed in 1999 constitution</a:t>
            </a:r>
          </a:p>
          <a:p>
            <a:r>
              <a:rPr lang="en-US" dirty="0" smtClean="0"/>
              <a:t>Nigerian Labor Congress protects worker and citizens rights (another big org)</a:t>
            </a:r>
          </a:p>
          <a:p>
            <a:r>
              <a:rPr lang="en-US" dirty="0" smtClean="0"/>
              <a:t>Network of NGOs does a lot to help with poverty relief in Nigeria (take up slack from government)</a:t>
            </a:r>
          </a:p>
          <a:p>
            <a:r>
              <a:rPr lang="en-US" dirty="0" smtClean="0"/>
              <a:t>A lot of the CSOs are being used as bridge between government and people (linkage institutions) </a:t>
            </a:r>
          </a:p>
          <a:p>
            <a:endParaRPr lang="en-US" dirty="0" smtClean="0"/>
          </a:p>
          <a:p>
            <a:endParaRPr lang="en-US" dirty="0"/>
          </a:p>
        </p:txBody>
      </p:sp>
    </p:spTree>
    <p:extLst>
      <p:ext uri="{BB962C8B-B14F-4D97-AF65-F5344CB8AC3E}">
        <p14:creationId xmlns:p14="http://schemas.microsoft.com/office/powerpoint/2010/main" val="41618749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414" y="259877"/>
            <a:ext cx="8610600" cy="1293028"/>
          </a:xfrm>
        </p:spPr>
        <p:txBody>
          <a:bodyPr>
            <a:normAutofit fontScale="90000"/>
          </a:bodyPr>
          <a:lstStyle/>
          <a:p>
            <a:r>
              <a:rPr lang="en-US" dirty="0" smtClean="0"/>
              <a:t>Iran</a:t>
            </a:r>
            <a:br>
              <a:rPr lang="en-US" dirty="0" smtClean="0"/>
            </a:br>
            <a:r>
              <a:rPr lang="en-US" dirty="0" smtClean="0"/>
              <a:t>corporatism/pluralism/non-existent at all</a:t>
            </a:r>
            <a:endParaRPr lang="en-US" dirty="0"/>
          </a:p>
        </p:txBody>
      </p:sp>
      <p:sp>
        <p:nvSpPr>
          <p:cNvPr id="3" name="Content Placeholder 2"/>
          <p:cNvSpPr>
            <a:spLocks noGrp="1"/>
          </p:cNvSpPr>
          <p:nvPr>
            <p:ph idx="1"/>
          </p:nvPr>
        </p:nvSpPr>
        <p:spPr/>
        <p:txBody>
          <a:bodyPr/>
          <a:lstStyle/>
          <a:p>
            <a:r>
              <a:rPr lang="en-US" dirty="0" smtClean="0"/>
              <a:t>Some approved NGOs allowed, </a:t>
            </a:r>
            <a:r>
              <a:rPr lang="en-US" dirty="0" err="1" smtClean="0"/>
              <a:t>ie</a:t>
            </a:r>
            <a:r>
              <a:rPr lang="en-US" dirty="0" smtClean="0"/>
              <a:t>. Islamic charities </a:t>
            </a:r>
          </a:p>
          <a:p>
            <a:r>
              <a:rPr lang="en-US" dirty="0" smtClean="0"/>
              <a:t>About 5-8000 NGOs total, mostly non-approved</a:t>
            </a:r>
          </a:p>
          <a:p>
            <a:r>
              <a:rPr lang="en-US" dirty="0" smtClean="0"/>
              <a:t>Only approved NGOs (of government aligned NGOs) can do anything (non-approved hope for online presence and awareness and hope not to get caught)</a:t>
            </a:r>
          </a:p>
          <a:p>
            <a:r>
              <a:rPr lang="en-US" dirty="0" smtClean="0"/>
              <a:t>No workers unions allowed</a:t>
            </a:r>
          </a:p>
          <a:p>
            <a:r>
              <a:rPr lang="en-US" dirty="0" smtClean="0"/>
              <a:t>Freedom of assembly allowed but impeded by state-sponsored terrorist group (</a:t>
            </a:r>
            <a:r>
              <a:rPr lang="en-US" dirty="0" err="1" smtClean="0"/>
              <a:t>Basij</a:t>
            </a:r>
            <a:r>
              <a:rPr lang="en-US" dirty="0" smtClean="0"/>
              <a:t>, </a:t>
            </a:r>
            <a:r>
              <a:rPr lang="en-US" dirty="0" err="1" smtClean="0"/>
              <a:t>Ansar</a:t>
            </a:r>
            <a:r>
              <a:rPr lang="en-US" dirty="0" smtClean="0"/>
              <a:t>-</a:t>
            </a:r>
            <a:r>
              <a:rPr lang="en-US" dirty="0" err="1" smtClean="0"/>
              <a:t>i</a:t>
            </a:r>
            <a:r>
              <a:rPr lang="en-US" dirty="0" smtClean="0"/>
              <a:t>-Hezbollah)</a:t>
            </a:r>
          </a:p>
          <a:p>
            <a:r>
              <a:rPr lang="en-US" dirty="0" smtClean="0"/>
              <a:t>No foreign NGOs</a:t>
            </a:r>
          </a:p>
          <a:p>
            <a:r>
              <a:rPr lang="en-US" dirty="0" smtClean="0"/>
              <a:t>Not much hope for any change at all….</a:t>
            </a:r>
            <a:r>
              <a:rPr lang="en-US" dirty="0" smtClean="0">
                <a:sym typeface="Wingdings" panose="05000000000000000000" pitchFamily="2" charset="2"/>
              </a:rPr>
              <a:t></a:t>
            </a:r>
            <a:endParaRPr lang="en-US" dirty="0"/>
          </a:p>
        </p:txBody>
      </p:sp>
    </p:spTree>
    <p:extLst>
      <p:ext uri="{BB962C8B-B14F-4D97-AF65-F5344CB8AC3E}">
        <p14:creationId xmlns:p14="http://schemas.microsoft.com/office/powerpoint/2010/main" val="1754311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civil society?</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32556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414" y="441434"/>
            <a:ext cx="8610600" cy="1293028"/>
          </a:xfrm>
        </p:spPr>
        <p:txBody>
          <a:bodyPr>
            <a:normAutofit fontScale="90000"/>
          </a:bodyPr>
          <a:lstStyle/>
          <a:p>
            <a:r>
              <a:rPr lang="en-US" dirty="0" smtClean="0"/>
              <a:t>Russia</a:t>
            </a:r>
            <a:br>
              <a:rPr lang="en-US" dirty="0" smtClean="0"/>
            </a:br>
            <a:r>
              <a:rPr lang="en-US" dirty="0" smtClean="0"/>
              <a:t>Patron-</a:t>
            </a:r>
            <a:r>
              <a:rPr lang="en-US" dirty="0" err="1" smtClean="0"/>
              <a:t>clientism</a:t>
            </a:r>
            <a:r>
              <a:rPr lang="en-US" dirty="0" smtClean="0"/>
              <a:t>/</a:t>
            </a:r>
            <a:r>
              <a:rPr lang="en-US" u="sng" dirty="0" smtClean="0"/>
              <a:t>corporatism*</a:t>
            </a:r>
            <a:endParaRPr lang="en-US" u="sng" dirty="0"/>
          </a:p>
        </p:txBody>
      </p:sp>
      <p:sp>
        <p:nvSpPr>
          <p:cNvPr id="3" name="Content Placeholder 2"/>
          <p:cNvSpPr>
            <a:spLocks noGrp="1"/>
          </p:cNvSpPr>
          <p:nvPr>
            <p:ph idx="1"/>
          </p:nvPr>
        </p:nvSpPr>
        <p:spPr/>
        <p:txBody>
          <a:bodyPr/>
          <a:lstStyle/>
          <a:p>
            <a:r>
              <a:rPr lang="en-US" dirty="0" smtClean="0"/>
              <a:t>Putin shifting toward corporatism</a:t>
            </a:r>
          </a:p>
          <a:p>
            <a:r>
              <a:rPr lang="en-US" dirty="0" smtClean="0"/>
              <a:t>No foreign NGOs (all spies?)</a:t>
            </a:r>
          </a:p>
          <a:p>
            <a:r>
              <a:rPr lang="en-US" dirty="0" smtClean="0"/>
              <a:t>Government directly funds all largest NGOs </a:t>
            </a:r>
          </a:p>
          <a:p>
            <a:pPr lvl="1"/>
            <a:r>
              <a:rPr lang="en-US" dirty="0" smtClean="0"/>
              <a:t>450,000 approved NGOs</a:t>
            </a:r>
          </a:p>
          <a:p>
            <a:pPr lvl="1"/>
            <a:r>
              <a:rPr lang="en-US" dirty="0" smtClean="0"/>
              <a:t>Some unapproved</a:t>
            </a:r>
          </a:p>
          <a:p>
            <a:pPr lvl="1"/>
            <a:r>
              <a:rPr lang="en-US" dirty="0" smtClean="0"/>
              <a:t>Approval based on willingness to cooperate with government (support government agenda)</a:t>
            </a:r>
          </a:p>
          <a:p>
            <a:pPr lvl="1"/>
            <a:r>
              <a:rPr lang="en-US" dirty="0" smtClean="0"/>
              <a:t>People’s donations to NGOs go through government (give government control of money and ability to cut off funding) </a:t>
            </a:r>
          </a:p>
          <a:p>
            <a:r>
              <a:rPr lang="en-US" dirty="0" smtClean="0"/>
              <a:t>Russian political culture does not support NGO/civil society participation</a:t>
            </a:r>
          </a:p>
          <a:p>
            <a:r>
              <a:rPr lang="en-US" dirty="0" smtClean="0"/>
              <a:t>Civil society almost another branch of government</a:t>
            </a:r>
          </a:p>
        </p:txBody>
      </p:sp>
    </p:spTree>
    <p:extLst>
      <p:ext uri="{BB962C8B-B14F-4D97-AF65-F5344CB8AC3E}">
        <p14:creationId xmlns:p14="http://schemas.microsoft.com/office/powerpoint/2010/main" val="17297499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Mexico</a:t>
            </a:r>
            <a:br>
              <a:rPr lang="en-US" dirty="0" smtClean="0"/>
            </a:br>
            <a:r>
              <a:rPr lang="en-US" dirty="0" smtClean="0"/>
              <a:t>Pluralism</a:t>
            </a:r>
            <a:endParaRPr lang="en-US" dirty="0"/>
          </a:p>
        </p:txBody>
      </p:sp>
      <p:sp>
        <p:nvSpPr>
          <p:cNvPr id="3" name="Content Placeholder 2"/>
          <p:cNvSpPr>
            <a:spLocks noGrp="1"/>
          </p:cNvSpPr>
          <p:nvPr>
            <p:ph idx="1"/>
          </p:nvPr>
        </p:nvSpPr>
        <p:spPr>
          <a:xfrm>
            <a:off x="559676" y="1410886"/>
            <a:ext cx="10820400" cy="5447113"/>
          </a:xfrm>
        </p:spPr>
        <p:txBody>
          <a:bodyPr/>
          <a:lstStyle/>
          <a:p>
            <a:r>
              <a:rPr lang="en-US" dirty="0" err="1" smtClean="0"/>
              <a:t>Reg</a:t>
            </a:r>
            <a:r>
              <a:rPr lang="en-US" dirty="0" smtClean="0"/>
              <a:t> </a:t>
            </a:r>
            <a:r>
              <a:rPr lang="en-US" dirty="0" err="1" smtClean="0"/>
              <a:t>underpromoted</a:t>
            </a:r>
            <a:endParaRPr lang="en-US" dirty="0" smtClean="0"/>
          </a:p>
          <a:p>
            <a:r>
              <a:rPr lang="en-US" dirty="0" smtClean="0"/>
              <a:t>Authorized </a:t>
            </a:r>
            <a:r>
              <a:rPr lang="en-US" dirty="0" err="1" smtClean="0"/>
              <a:t>donees</a:t>
            </a:r>
            <a:endParaRPr lang="en-US" dirty="0" smtClean="0"/>
          </a:p>
          <a:p>
            <a:r>
              <a:rPr lang="en-US" dirty="0" smtClean="0"/>
              <a:t>Tax exemption</a:t>
            </a:r>
            <a:r>
              <a:rPr lang="en-US" dirty="0"/>
              <a:t> </a:t>
            </a:r>
            <a:r>
              <a:rPr lang="en-US" dirty="0" smtClean="0"/>
              <a:t>and deductions as an incentive</a:t>
            </a:r>
          </a:p>
          <a:p>
            <a:r>
              <a:rPr lang="en-US" dirty="0" smtClean="0"/>
              <a:t>Requirements—assets used for public benefit, and other </a:t>
            </a:r>
            <a:r>
              <a:rPr lang="en-US" dirty="0" err="1" smtClean="0"/>
              <a:t>regs</a:t>
            </a:r>
            <a:r>
              <a:rPr lang="en-US" dirty="0" smtClean="0"/>
              <a:t> of income tax </a:t>
            </a:r>
            <a:r>
              <a:rPr lang="en-US" dirty="0" smtClean="0"/>
              <a:t>act</a:t>
            </a:r>
          </a:p>
          <a:p>
            <a:r>
              <a:rPr lang="en-US" dirty="0" err="1" smtClean="0"/>
              <a:t>Obrador</a:t>
            </a:r>
            <a:r>
              <a:rPr lang="en-US" dirty="0" smtClean="0"/>
              <a:t> looking to cut government funding for NGOs</a:t>
            </a:r>
            <a:endParaRPr lang="en-US" dirty="0" smtClean="0"/>
          </a:p>
          <a:p>
            <a:r>
              <a:rPr lang="en-US" dirty="0" smtClean="0"/>
              <a:t>Law for the identification of operating with resources?</a:t>
            </a:r>
          </a:p>
          <a:p>
            <a:pPr lvl="1"/>
            <a:r>
              <a:rPr lang="en-US" dirty="0" smtClean="0"/>
              <a:t>40,000 (50s 9,000) authorized </a:t>
            </a:r>
            <a:r>
              <a:rPr lang="en-US" dirty="0" smtClean="0"/>
              <a:t>NGOs—growing</a:t>
            </a:r>
            <a:endParaRPr lang="en-US" dirty="0" smtClean="0"/>
          </a:p>
          <a:p>
            <a:pPr lvl="1"/>
            <a:r>
              <a:rPr lang="en-US" dirty="0" smtClean="0"/>
              <a:t>Over </a:t>
            </a:r>
            <a:r>
              <a:rPr lang="en-US" dirty="0" smtClean="0"/>
              <a:t>6,155 $ </a:t>
            </a:r>
            <a:r>
              <a:rPr lang="en-US" dirty="0" smtClean="0"/>
              <a:t>must identify funds</a:t>
            </a:r>
          </a:p>
          <a:p>
            <a:pPr lvl="1"/>
            <a:r>
              <a:rPr lang="en-US" dirty="0" smtClean="0"/>
              <a:t>Over </a:t>
            </a:r>
            <a:r>
              <a:rPr lang="en-US" dirty="0" smtClean="0"/>
              <a:t>12,310 </a:t>
            </a:r>
            <a:r>
              <a:rPr lang="en-US" dirty="0" smtClean="0"/>
              <a:t>$ must report to financing intelligence </a:t>
            </a:r>
            <a:r>
              <a:rPr lang="en-US" dirty="0" smtClean="0"/>
              <a:t>unit</a:t>
            </a:r>
          </a:p>
          <a:p>
            <a:r>
              <a:rPr lang="en-US" dirty="0" smtClean="0"/>
              <a:t>Change from 1990s….</a:t>
            </a:r>
          </a:p>
          <a:p>
            <a:pPr lvl="1"/>
            <a:r>
              <a:rPr lang="en-US" dirty="0" smtClean="0"/>
              <a:t>Many, many more NGOs (quadrupled since mid-nineties)</a:t>
            </a:r>
          </a:p>
          <a:p>
            <a:pPr lvl="1"/>
            <a:r>
              <a:rPr lang="en-US" dirty="0" smtClean="0"/>
              <a:t>Change from patron-client </a:t>
            </a:r>
            <a:endParaRPr lang="en-US" dirty="0" smtClean="0"/>
          </a:p>
        </p:txBody>
      </p:sp>
    </p:spTree>
    <p:extLst>
      <p:ext uri="{BB962C8B-B14F-4D97-AF65-F5344CB8AC3E}">
        <p14:creationId xmlns:p14="http://schemas.microsoft.com/office/powerpoint/2010/main" val="2527320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United Nations Development Program</a:t>
            </a:r>
            <a:endParaRPr lang="en-US" dirty="0"/>
          </a:p>
        </p:txBody>
      </p:sp>
      <p:sp>
        <p:nvSpPr>
          <p:cNvPr id="3" name="Content Placeholder 2"/>
          <p:cNvSpPr>
            <a:spLocks noGrp="1"/>
          </p:cNvSpPr>
          <p:nvPr>
            <p:ph idx="1"/>
          </p:nvPr>
        </p:nvSpPr>
        <p:spPr/>
        <p:txBody>
          <a:bodyPr>
            <a:normAutofit/>
          </a:bodyPr>
          <a:lstStyle/>
          <a:p>
            <a:r>
              <a:rPr lang="en-US" dirty="0" smtClean="0"/>
              <a:t>‘Civil </a:t>
            </a:r>
            <a:r>
              <a:rPr lang="en-US" dirty="0"/>
              <a:t>society is an arena of voluntary collective actions around shared interests, purposes and values distinct from families, state and </a:t>
            </a:r>
            <a:r>
              <a:rPr lang="en-US" dirty="0" smtClean="0"/>
              <a:t>profit seeking </a:t>
            </a:r>
            <a:r>
              <a:rPr lang="en-US" dirty="0"/>
              <a:t>institutions. The term civil society includes the full range of formal and informal organizations that are outside the state and the market – including social movements, volunteer involving organizations, mass-based membership organizations, faith-based groups, NGOs, and community-based organizations, as well as communities and citizens acting individually and collectively.</a:t>
            </a:r>
          </a:p>
        </p:txBody>
      </p:sp>
    </p:spTree>
    <p:extLst>
      <p:ext uri="{BB962C8B-B14F-4D97-AF65-F5344CB8AC3E}">
        <p14:creationId xmlns:p14="http://schemas.microsoft.com/office/powerpoint/2010/main" val="220834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Civil Society?’, London School of Economics</a:t>
            </a:r>
          </a:p>
        </p:txBody>
      </p:sp>
      <p:sp>
        <p:nvSpPr>
          <p:cNvPr id="3" name="Content Placeholder 2"/>
          <p:cNvSpPr>
            <a:spLocks noGrp="1"/>
          </p:cNvSpPr>
          <p:nvPr>
            <p:ph idx="1"/>
          </p:nvPr>
        </p:nvSpPr>
        <p:spPr/>
        <p:txBody>
          <a:bodyPr/>
          <a:lstStyle/>
          <a:p>
            <a:r>
              <a:rPr lang="en-US" dirty="0" smtClean="0"/>
              <a:t>Civil society is the </a:t>
            </a:r>
            <a:r>
              <a:rPr lang="en-US" dirty="0"/>
              <a:t>arena of </a:t>
            </a:r>
            <a:r>
              <a:rPr lang="en-US" dirty="0" err="1"/>
              <a:t>uncoerced</a:t>
            </a:r>
            <a:r>
              <a:rPr lang="en-US" dirty="0"/>
              <a:t> collective action around shared interests, purposes and values. In theory, </a:t>
            </a:r>
            <a:r>
              <a:rPr lang="en-US" dirty="0" smtClean="0"/>
              <a:t>its institutional </a:t>
            </a:r>
            <a:r>
              <a:rPr lang="en-US" dirty="0"/>
              <a:t>forms are distinct from those of the state, family and market, though in practice, the boundaries between state, civil society, family and market are often complex, blurred and negotiated. Civil society commonly embraces a diversity of spaces, actors and institutional forms, varying in their degree of formality, autonomy and power.</a:t>
            </a:r>
          </a:p>
        </p:txBody>
      </p:sp>
    </p:spTree>
    <p:extLst>
      <p:ext uri="{BB962C8B-B14F-4D97-AF65-F5344CB8AC3E}">
        <p14:creationId xmlns:p14="http://schemas.microsoft.com/office/powerpoint/2010/main" val="21114561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Civil Society: Definitions and Approaches’, John Keane</a:t>
            </a:r>
          </a:p>
        </p:txBody>
      </p:sp>
      <p:sp>
        <p:nvSpPr>
          <p:cNvPr id="3" name="Content Placeholder 2"/>
          <p:cNvSpPr>
            <a:spLocks noGrp="1"/>
          </p:cNvSpPr>
          <p:nvPr>
            <p:ph idx="1"/>
          </p:nvPr>
        </p:nvSpPr>
        <p:spPr/>
        <p:txBody>
          <a:bodyPr/>
          <a:lstStyle/>
          <a:p>
            <a:r>
              <a:rPr lang="en-US" dirty="0" smtClean="0"/>
              <a:t>‘Civil society </a:t>
            </a:r>
            <a:r>
              <a:rPr lang="en-US" dirty="0"/>
              <a:t>is a realm </a:t>
            </a:r>
            <a:r>
              <a:rPr lang="en-US" dirty="0" smtClean="0"/>
              <a:t>of social </a:t>
            </a:r>
            <a:r>
              <a:rPr lang="en-US" dirty="0"/>
              <a:t>life – market exchanges, charitable groups, clubs and voluntary associations, independent churches and publishing houses – institutionally separated from territorial state institutions.</a:t>
            </a:r>
          </a:p>
        </p:txBody>
      </p:sp>
    </p:spTree>
    <p:extLst>
      <p:ext uri="{BB962C8B-B14F-4D97-AF65-F5344CB8AC3E}">
        <p14:creationId xmlns:p14="http://schemas.microsoft.com/office/powerpoint/2010/main" val="2541770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‘Assessing the State of Civil Society: A Toolkit for the CIVICUS Civil Society Index (CSI)’</a:t>
            </a:r>
          </a:p>
        </p:txBody>
      </p:sp>
      <p:sp>
        <p:nvSpPr>
          <p:cNvPr id="3" name="Content Placeholder 2"/>
          <p:cNvSpPr>
            <a:spLocks noGrp="1"/>
          </p:cNvSpPr>
          <p:nvPr>
            <p:ph idx="1"/>
          </p:nvPr>
        </p:nvSpPr>
        <p:spPr/>
        <p:txBody>
          <a:bodyPr/>
          <a:lstStyle/>
          <a:p>
            <a:r>
              <a:rPr lang="en-US" dirty="0" smtClean="0"/>
              <a:t>CIVICUS Civil society is the </a:t>
            </a:r>
            <a:r>
              <a:rPr lang="en-US" dirty="0"/>
              <a:t>arena – outside of the family, the state, and the market – which is created by individual and collective actions, organizations and institutions to advance shared interests.</a:t>
            </a:r>
          </a:p>
        </p:txBody>
      </p:sp>
    </p:spTree>
    <p:extLst>
      <p:ext uri="{BB962C8B-B14F-4D97-AF65-F5344CB8AC3E}">
        <p14:creationId xmlns:p14="http://schemas.microsoft.com/office/powerpoint/2010/main" val="11662129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Johns </a:t>
            </a:r>
            <a:r>
              <a:rPr lang="en-US" dirty="0"/>
              <a:t>Hopkins University Center for Civil Society Studies</a:t>
            </a:r>
          </a:p>
        </p:txBody>
      </p:sp>
      <p:sp>
        <p:nvSpPr>
          <p:cNvPr id="3" name="Content Placeholder 2"/>
          <p:cNvSpPr>
            <a:spLocks noGrp="1"/>
          </p:cNvSpPr>
          <p:nvPr>
            <p:ph idx="1"/>
          </p:nvPr>
        </p:nvSpPr>
        <p:spPr/>
        <p:txBody>
          <a:bodyPr/>
          <a:lstStyle/>
          <a:p>
            <a:pPr marL="0" indent="0">
              <a:buNone/>
            </a:pPr>
            <a:r>
              <a:rPr lang="en-US" dirty="0" smtClean="0"/>
              <a:t>A </a:t>
            </a:r>
            <a:r>
              <a:rPr lang="en-US" dirty="0"/>
              <a:t>civil society organization is an entity that is: </a:t>
            </a:r>
            <a:endParaRPr lang="en-US" dirty="0" smtClean="0"/>
          </a:p>
          <a:p>
            <a:r>
              <a:rPr lang="en-US" dirty="0" smtClean="0"/>
              <a:t> </a:t>
            </a:r>
            <a:r>
              <a:rPr lang="en-US" dirty="0"/>
              <a:t>Organized, i.e., institutionalized to some extent. </a:t>
            </a:r>
          </a:p>
          <a:p>
            <a:r>
              <a:rPr lang="en-US" dirty="0" smtClean="0"/>
              <a:t>Private</a:t>
            </a:r>
            <a:r>
              <a:rPr lang="en-US" dirty="0"/>
              <a:t>, i.e., institutionally separate from government. </a:t>
            </a:r>
          </a:p>
          <a:p>
            <a:r>
              <a:rPr lang="en-US" dirty="0" smtClean="0"/>
              <a:t>Non-profit-distributing</a:t>
            </a:r>
            <a:r>
              <a:rPr lang="en-US" dirty="0"/>
              <a:t>, i.e., not returning profits generated to their owners or directors. </a:t>
            </a:r>
          </a:p>
          <a:p>
            <a:r>
              <a:rPr lang="en-US" dirty="0" smtClean="0"/>
              <a:t>Self-governing</a:t>
            </a:r>
            <a:r>
              <a:rPr lang="en-US" dirty="0"/>
              <a:t>, i.e., equipped to control their own activities. </a:t>
            </a:r>
          </a:p>
          <a:p>
            <a:r>
              <a:rPr lang="en-US" dirty="0" smtClean="0"/>
              <a:t>Voluntary</a:t>
            </a:r>
            <a:r>
              <a:rPr lang="en-US" dirty="0"/>
              <a:t>, i.e., involving some meaningful degree of voluntary participation.</a:t>
            </a:r>
          </a:p>
        </p:txBody>
      </p:sp>
    </p:spTree>
    <p:extLst>
      <p:ext uri="{BB962C8B-B14F-4D97-AF65-F5344CB8AC3E}">
        <p14:creationId xmlns:p14="http://schemas.microsoft.com/office/powerpoint/2010/main" val="2449531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Kenyan CSO </a:t>
            </a:r>
            <a:r>
              <a:rPr lang="en-US" dirty="0" smtClean="0"/>
              <a:t>Standards’ </a:t>
            </a:r>
            <a:endParaRPr lang="en-US" dirty="0"/>
          </a:p>
        </p:txBody>
      </p:sp>
      <p:sp>
        <p:nvSpPr>
          <p:cNvPr id="3" name="Content Placeholder 2"/>
          <p:cNvSpPr>
            <a:spLocks noGrp="1"/>
          </p:cNvSpPr>
          <p:nvPr>
            <p:ph idx="1"/>
          </p:nvPr>
        </p:nvSpPr>
        <p:spPr>
          <a:xfrm>
            <a:off x="685800" y="2194560"/>
            <a:ext cx="10820400" cy="4158943"/>
          </a:xfrm>
        </p:spPr>
        <p:txBody>
          <a:bodyPr/>
          <a:lstStyle/>
          <a:p>
            <a:pPr marL="0" indent="0">
              <a:buNone/>
            </a:pPr>
            <a:r>
              <a:rPr lang="en-US" dirty="0" smtClean="0"/>
              <a:t>Civil </a:t>
            </a:r>
            <a:r>
              <a:rPr lang="en-US" dirty="0"/>
              <a:t>society organizations: </a:t>
            </a:r>
          </a:p>
          <a:p>
            <a:r>
              <a:rPr lang="en-US" dirty="0" smtClean="0"/>
              <a:t>Are </a:t>
            </a:r>
            <a:r>
              <a:rPr lang="en-US" dirty="0"/>
              <a:t>driven by values that reflect a desire to improve lives; </a:t>
            </a:r>
          </a:p>
          <a:p>
            <a:r>
              <a:rPr lang="en-US" dirty="0" smtClean="0"/>
              <a:t>Contain </a:t>
            </a:r>
            <a:r>
              <a:rPr lang="en-US" dirty="0"/>
              <a:t>elements of voluntarism (i.e. free choice of association, voluntary contributions of time and money); </a:t>
            </a:r>
          </a:p>
          <a:p>
            <a:r>
              <a:rPr lang="en-US" dirty="0" smtClean="0"/>
              <a:t>Have </a:t>
            </a:r>
            <a:r>
              <a:rPr lang="en-US" dirty="0"/>
              <a:t>private and independent governance; </a:t>
            </a:r>
          </a:p>
          <a:p>
            <a:r>
              <a:rPr lang="en-US" dirty="0" smtClean="0"/>
              <a:t>Are </a:t>
            </a:r>
            <a:r>
              <a:rPr lang="en-US" dirty="0"/>
              <a:t>not for profit (i.e. do not distribute profit to staff and/or shareholders); </a:t>
            </a:r>
          </a:p>
          <a:p>
            <a:r>
              <a:rPr lang="en-US" dirty="0" smtClean="0"/>
              <a:t>Have </a:t>
            </a:r>
            <a:r>
              <a:rPr lang="en-US" dirty="0"/>
              <a:t>clearly stated and defined public purposes for which they are accountable; </a:t>
            </a:r>
          </a:p>
          <a:p>
            <a:r>
              <a:rPr lang="en-US" dirty="0" smtClean="0"/>
              <a:t>Are </a:t>
            </a:r>
            <a:r>
              <a:rPr lang="en-US" dirty="0"/>
              <a:t>formally constituted under the law and have an accepted identity in line with the culture and traditions prevailing in the country.</a:t>
            </a:r>
          </a:p>
        </p:txBody>
      </p:sp>
    </p:spTree>
    <p:extLst>
      <p:ext uri="{BB962C8B-B14F-4D97-AF65-F5344CB8AC3E}">
        <p14:creationId xmlns:p14="http://schemas.microsoft.com/office/powerpoint/2010/main" val="5381994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conditions are necessary for a healthy civil society? </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96197166"/>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200</TotalTime>
  <Words>1117</Words>
  <Application>Microsoft Office PowerPoint</Application>
  <PresentationFormat>Widescreen</PresentationFormat>
  <Paragraphs>106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Century Gothic</vt:lpstr>
      <vt:lpstr>Wingdings</vt:lpstr>
      <vt:lpstr>Vapor Trail</vt:lpstr>
      <vt:lpstr>Civil society</vt:lpstr>
      <vt:lpstr>What is civil society?</vt:lpstr>
      <vt:lpstr>United Nations Development Program</vt:lpstr>
      <vt:lpstr>‘What Is Civil Society?’, London School of Economics</vt:lpstr>
      <vt:lpstr>Civil Society: Definitions and Approaches’, John Keane</vt:lpstr>
      <vt:lpstr>‘Assessing the State of Civil Society: A Toolkit for the CIVICUS Civil Society Index (CSI)’</vt:lpstr>
      <vt:lpstr>Johns Hopkins University Center for Civil Society Studies</vt:lpstr>
      <vt:lpstr>‘The Kenyan CSO Standards’ </vt:lpstr>
      <vt:lpstr>What conditions are necessary for a healthy civil society? </vt:lpstr>
      <vt:lpstr>How does civil society impact democracy?</vt:lpstr>
      <vt:lpstr>PowerPoint Presentation</vt:lpstr>
      <vt:lpstr>Types of civil society</vt:lpstr>
      <vt:lpstr>Pluralism</vt:lpstr>
      <vt:lpstr>Patron-clientism</vt:lpstr>
      <vt:lpstr>corporatism</vt:lpstr>
      <vt:lpstr>China corporatism &amp; Patron-clientism</vt:lpstr>
      <vt:lpstr>Great Britain pluralism</vt:lpstr>
      <vt:lpstr>Nigeria pluralism with some corporatism-ish movement</vt:lpstr>
      <vt:lpstr>Iran corporatism/pluralism/non-existent at all</vt:lpstr>
      <vt:lpstr>Russia Patron-clientism/corporatism*</vt:lpstr>
      <vt:lpstr>Mexico Pluralism</vt:lpstr>
    </vt:vector>
  </TitlesOfParts>
  <Company>New Paltz Central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society</dc:title>
  <dc:creator>Seim, Kara</dc:creator>
  <cp:lastModifiedBy>Seim, Kara</cp:lastModifiedBy>
  <cp:revision>15</cp:revision>
  <dcterms:created xsi:type="dcterms:W3CDTF">2019-11-12T21:01:26Z</dcterms:created>
  <dcterms:modified xsi:type="dcterms:W3CDTF">2019-11-20T18:33:21Z</dcterms:modified>
</cp:coreProperties>
</file>